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unknown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0-HD-BTM.png">
            <a:extLst>
              <a:ext uri="{FF2B5EF4-FFF2-40B4-BE49-F238E27FC236}">
                <a16:creationId xmlns:a16="http://schemas.microsoft.com/office/drawing/2014/main" id="{C77C4EA4-97DD-AFDE-8F79-C209F5001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BC28060-84C3-46CD-DBD8-453219B51B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71600" y="1803407"/>
            <a:ext cx="9448796" cy="1825096"/>
          </a:xfrm>
        </p:spPr>
        <p:txBody>
          <a:bodyPr anchor="b"/>
          <a:lstStyle>
            <a:lvl1pPr algn="l"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847FA89-D33C-4DF2-2885-397C648630D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632197"/>
            <a:ext cx="9448796" cy="6858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CFCF25-00B3-554F-1B5F-3E6D26619C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909560" y="4314331"/>
            <a:ext cx="2910836" cy="374638"/>
          </a:xfrm>
        </p:spPr>
        <p:txBody>
          <a:bodyPr/>
          <a:lstStyle>
            <a:lvl1pPr>
              <a:defRPr/>
            </a:lvl1pPr>
          </a:lstStyle>
          <a:p>
            <a:pPr lvl="0"/>
            <a:fld id="{2F3487E5-7CBB-4478-A988-278F691D696E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1CC791-70EA-D60F-8B39-DE7FA27B95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371600" y="4323840"/>
            <a:ext cx="6400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991D40-922D-FEB5-0C72-1CEA298A68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077196" y="1430862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F7FC456-1E47-41BD-948C-089A062C3CB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66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0EF9-F69E-288F-041F-1AC89E8365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72" y="4697364"/>
            <a:ext cx="10822033" cy="819357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0E0BD-ED25-EB6A-43C6-8BC82600485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81730" y="941438"/>
            <a:ext cx="10821841" cy="3478158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FBE7A-EED7-A0CF-000E-0CBC4588397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5516712"/>
            <a:ext cx="10820396" cy="701966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4B600-195D-2E7B-C02D-C99EDFB3F3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8D1C80-F28C-475F-AD6C-3DF38690A23D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F66E2-7B35-FF85-8CC3-C8A0DB63D5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A93E9-D530-FECB-2DF6-3D9666CE7D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EA9572-6379-44E7-A27D-3F209A3F953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6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0-HD-BTM.png">
            <a:extLst>
              <a:ext uri="{FF2B5EF4-FFF2-40B4-BE49-F238E27FC236}">
                <a16:creationId xmlns:a16="http://schemas.microsoft.com/office/drawing/2014/main" id="{4D52CE58-129E-AF98-2D0C-2BB100913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2A38F19-8620-AC47-B6FA-02F708DA60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753529"/>
            <a:ext cx="10820396" cy="2802471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C7B12-15B6-C873-5F4D-BD03B4CE61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4466" y="3649132"/>
            <a:ext cx="10130518" cy="999064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1914C-0410-9C74-CBAF-140700B2A0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837E5BC-3759-472E-AB5E-0E265E63B9A9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87C8B-5391-02B5-C3BF-FA93F0A57C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79942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5D488-36FD-EDC9-2F1B-12BC1B7A70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D3C7DDF-049D-4504-88CA-B7C30C78742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1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0-HD-BTM.png">
            <a:extLst>
              <a:ext uri="{FF2B5EF4-FFF2-40B4-BE49-F238E27FC236}">
                <a16:creationId xmlns:a16="http://schemas.microsoft.com/office/drawing/2014/main" id="{426F3CD4-68CD-D8F1-C390-AB98D4C1F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22C31C9-048D-D336-B25A-50C4D9ABB3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466" y="753529"/>
            <a:ext cx="10151531" cy="2604494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8890D-EED9-8E86-1A8C-36479712EA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03861" y="3365558"/>
            <a:ext cx="9592732" cy="44444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5FAD8AE-5328-9A12-ED2A-201E342AC4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4466" y="3959864"/>
            <a:ext cx="10151531" cy="679874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9F6DA3F-C151-6AC0-9F05-F506D4E792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AF07CD7-032E-4366-8E9D-904BB0CF7362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F026A90-EC6B-3041-848F-80AA7ED17A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79942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6C13538-A621-A969-6BC6-7440C2B3EF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EB2C07E-8C8D-4FD8-86A1-83B5EFB3C567}" type="slidenum">
              <a:t>‹N›</a:t>
            </a:fld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398D5F-992E-D426-1E90-12CD1120E30A}"/>
              </a:ext>
            </a:extLst>
          </p:cNvPr>
          <p:cNvSpPr txBox="1"/>
          <p:nvPr/>
        </p:nvSpPr>
        <p:spPr>
          <a:xfrm>
            <a:off x="476246" y="933446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B9CB4-8954-4B3D-240C-28EE00398970}"/>
              </a:ext>
            </a:extLst>
          </p:cNvPr>
          <p:cNvSpPr txBox="1"/>
          <p:nvPr/>
        </p:nvSpPr>
        <p:spPr>
          <a:xfrm>
            <a:off x="10984230" y="270129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4087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0-HD-BTM.png">
            <a:extLst>
              <a:ext uri="{FF2B5EF4-FFF2-40B4-BE49-F238E27FC236}">
                <a16:creationId xmlns:a16="http://schemas.microsoft.com/office/drawing/2014/main" id="{257A6EF7-779D-3C13-F9DB-80B409B12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ABF7D92-2AC9-59D1-4223-9D228B38C4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493" y="1124702"/>
            <a:ext cx="10146182" cy="2511838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553C5-B566-4034-B0B5-7BC1AF6A79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4466" y="3648318"/>
            <a:ext cx="10144655" cy="9998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44FE8-8D01-90FE-1B6D-7E9B0BE68E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78881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18858D5-094A-4016-9A5B-A55F1492A5A9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FC31C-0639-0EDC-08D9-280BB801E0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78881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C9B29-27DC-FFD0-E13A-699607870C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9EB0462-62AC-47BD-9AE8-EEF1B16AC4A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337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E297-C06F-FE8B-25E0-024DE582A9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3038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0F7B1-1AC1-A6A0-5E98-9DD5BBC213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2202076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68ECB-4CB9-F011-9D9D-3143CCBB08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2904564"/>
            <a:ext cx="3456432" cy="331413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45DCC-D9C4-10FA-E60B-BBCAF08A31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68802" y="2201335"/>
            <a:ext cx="3456432" cy="626537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173371-3921-FDA6-B944-3007BCC24D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66854" y="2904070"/>
            <a:ext cx="3456432" cy="33146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9963E29-DA2A-9A9B-9CF9-5C118D7269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51804" y="2192868"/>
            <a:ext cx="3456432" cy="626537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C6FC56F-D198-9453-46FC-0EFCDF5E7D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51804" y="2904564"/>
            <a:ext cx="3456432" cy="331413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11F7EF22-7122-E612-9DCC-AE822408DC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C19AED-67B9-4B05-A8E5-291CEF68CAE6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F35794B-2828-7163-49A3-053E2E976C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69F415F-FF6C-691D-1389-2F21A5174B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A4A160-AEB6-49B8-AD0C-092B3CB533E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90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C909D-1337-A6D6-C906-0F4D6CDECB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295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2C156-8E07-5941-8492-E7667310C7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8616" y="4190996"/>
            <a:ext cx="3451585" cy="6827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383801B-471E-1D26-D28B-B7AA3FDA76E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88616" y="2362196"/>
            <a:ext cx="345158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E9C2BBC-13BF-15F3-B6C0-6F73A4D415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8616" y="4873761"/>
            <a:ext cx="3451585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518487-E1B8-E722-2603-42ACD98F4A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74261" y="4190996"/>
            <a:ext cx="3448933" cy="6827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CD2C3E1-57B5-705F-8E06-20FF88C34F8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374261" y="2362196"/>
            <a:ext cx="3448933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BDCF9A1-1E0B-C20C-650A-0344486162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74261" y="4873761"/>
            <a:ext cx="3448933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21507A-2DDE-452B-0E58-DA803E9F5A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49728" y="4190996"/>
            <a:ext cx="3456468" cy="6827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8F2FB55-6964-4E41-A0D5-EC882C2D374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49856" y="2362196"/>
            <a:ext cx="3447882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2640502-AC30-F1BC-4684-ADEA813965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49728" y="4873761"/>
            <a:ext cx="3452445" cy="134491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1FFC6E1D-0ED3-66CA-3508-6D1FFB4FA1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193B1B-9379-4249-B0AA-910F31BA3EF8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81917BA-1884-0E18-816D-D8D7421494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A5394956-DF36-F809-21BF-BB10378A69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1F3CB8-86C5-447A-BB52-D5E5814939B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887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1EA5-18E9-BBEA-D461-B5ED8B1C39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54E04-9F7C-B84E-92A6-C44325967A8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D64A-9C22-86C7-40DC-B7C277822E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024608-F3FC-4CDC-8109-33BCCAE9EF0F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F076B-18D6-A663-2ECB-3208192764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DAFA4-C32D-E839-82D2-FB78F126E8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0E5A76-4535-4806-8FB6-4135D309288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987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0-HD-BTM.png">
            <a:extLst>
              <a:ext uri="{FF2B5EF4-FFF2-40B4-BE49-F238E27FC236}">
                <a16:creationId xmlns:a16="http://schemas.microsoft.com/office/drawing/2014/main" id="{24AC1D16-3514-56A5-4648-4A949CBC3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Vertical Title 1">
            <a:extLst>
              <a:ext uri="{FF2B5EF4-FFF2-40B4-BE49-F238E27FC236}">
                <a16:creationId xmlns:a16="http://schemas.microsoft.com/office/drawing/2014/main" id="{59CA6C3B-44A2-D860-D0E7-C304FA6EF2F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448796" y="745062"/>
            <a:ext cx="2057400" cy="3903134"/>
          </a:xfrm>
        </p:spPr>
        <p:txBody>
          <a:bodyPr vert="eaVert"/>
          <a:lstStyle>
            <a:lvl1pPr algn="l"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DBC4249F-CAA4-80E6-8B71-AA68BA8ED09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024466" y="745071"/>
            <a:ext cx="8204197" cy="39031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DCB6B6-DEB7-7E60-18A9-F0C7DAF6D1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79942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D314674-DEF0-4846-8FF0-C36FF8BF51C9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0E53A9-2D7C-D37B-DE18-72F37568B4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81003"/>
            <a:ext cx="699149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0EA291-959F-8F23-6486-6A5C692737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3C15C9B-0C31-4E37-BBB8-ED8A7880AB6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12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DD47-9863-5087-B407-2F226A6E25B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6BCDE-58AA-F8A9-8E3C-92B45677031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BA66A-E24E-E8E6-B475-FF126104DA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2A1C88-1B27-4A17-BF2B-8460C915B406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94B8D-9D00-FE36-048C-076A976308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BE957-2E98-1125-FF02-7F8A9584FE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DDC908-A77D-49F3-8A74-5D5799CC5C4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63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0-HD-BTM.png">
            <a:extLst>
              <a:ext uri="{FF2B5EF4-FFF2-40B4-BE49-F238E27FC236}">
                <a16:creationId xmlns:a16="http://schemas.microsoft.com/office/drawing/2014/main" id="{D4330FD2-EBB6-29BB-09E9-A076EBFCF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47"/>
            <a:ext cx="12191996" cy="2482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2EF5A7-B62D-89AF-9A3A-82D3953346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753529"/>
            <a:ext cx="10820396" cy="2801931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E5D944-40C2-4D99-9DE1-2B2B97955D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4466" y="3641726"/>
            <a:ext cx="10490197" cy="955676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6F1ED2-C367-BE7C-71F2-9220FF8E09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814453" y="381003"/>
            <a:ext cx="29108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048A043-7EC8-4093-873D-8670799E2AB5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DF09E3-2EF0-6D9C-13D5-47E2E83FCA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85800" y="381003"/>
            <a:ext cx="6991493" cy="36406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8C0E66-E4CD-B12A-BC43-265836C3A9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62450" y="381003"/>
            <a:ext cx="64374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6EDC1CF-46DF-4F7C-960A-835040A353A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58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CBD9-96D8-27C8-C5BB-6F5D5D03F5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D2359-0197-5C66-38D6-67B626937D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2194560"/>
            <a:ext cx="5333996" cy="4024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6F48A-FC4D-724C-D5A6-3679ACB693F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194560"/>
            <a:ext cx="5333996" cy="4024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8A849-EDFD-0520-2243-0C227FF6D3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32DD76-AAB2-4610-BE45-0B2D41B523A7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B0976-54E7-917A-82F5-3F9BA3738C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E2F21-E4F4-E971-E88C-D5DAC3E6CF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C45E10-37BF-4813-ADCA-0B296B2E2F7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74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6135-4B74-5042-2790-9AB11249CF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1996"/>
            <a:ext cx="8610603" cy="1295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25C6E-30DF-D302-5BB7-4FFEB4C640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9" y="2183797"/>
            <a:ext cx="5079994" cy="823910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FC0A-C899-D937-BDF1-2A9234FB7E7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85800" y="3132670"/>
            <a:ext cx="5311777" cy="30860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5BE3E-746E-0118-418B-FD003A11D22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400800" y="2183797"/>
            <a:ext cx="5105396" cy="823910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72184-4756-EE5D-F134-3E2C42A74CA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132670"/>
            <a:ext cx="5333996" cy="30860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B34593-A0CB-819E-1A90-027715570E7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7442F7-A4E2-437E-B8EA-D5B123210952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83E843-B08E-F4A4-CE55-42929A357C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C79E1-C6D7-1233-AFDA-AB39D004E2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AE1AB1-456C-41DA-AE66-397B3BBEE4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1304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DB64-7423-B13A-21C9-C591F35794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ECBC2-6063-D584-1C4E-F052D67BAF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BE608E-27B1-483F-951C-ACBB4FAE47AC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F2521-8B30-4B4B-AA5F-7D22475A0D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69CE3-497B-B3A2-4CB9-7A7DFD0511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2C7017-0856-43DA-BD85-2C86E770321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27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A6B3C-E87E-C091-5726-082CCBAE81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0AC2D2-F2A2-462B-B22E-0EE18E1A1790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BE3B4A-238B-CEF8-2F06-970EE237E0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78A1C-79C6-30D3-0F17-F1FBF7F36C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C1E29E-A494-4E05-9ACC-50E34B7A52E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87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5B6A-B11D-A138-0FFA-E7B8AEC821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524003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CB3E5-8B6F-A633-DF25-543D43873D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95577" y="746763"/>
            <a:ext cx="6510619" cy="5471925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BB89D-B63B-0F1C-61C1-DD385287A15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08E8C-6818-A02D-F90D-903E62251F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19D02D-5BAD-46C4-9B1D-59CD08084123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46943-22BD-9583-0556-252561F982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A095C-BF10-7B13-9082-73EA07D96A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FA43F1-0057-45F5-81B6-18E572C64A0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09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E068-FCDB-5F82-FDDA-CAF4BF54E2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524003"/>
            <a:ext cx="6873243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D12481-F36D-2DA3-4393-6C0F1BE7E53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861233" y="751243"/>
            <a:ext cx="3644962" cy="5467444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B7090-5FD5-0386-EA03-D6CF176615B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85800" y="3124203"/>
            <a:ext cx="6873243" cy="309448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11C25-2B75-3F99-A6AE-0F8CE8FB81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31F697-EED2-4752-AA95-72232276DA7A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A67BB-A27F-D008-E0EA-6805274BA0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3A536-5CF3-0035-973A-6076218BC6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4464FB-276D-432C-BD47-BC2CAD02AEF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0-HD-TOP.png">
            <a:extLst>
              <a:ext uri="{FF2B5EF4-FFF2-40B4-BE49-F238E27FC236}">
                <a16:creationId xmlns:a16="http://schemas.microsoft.com/office/drawing/2014/main" id="{EC9C8BB9-9A74-8E9A-B8EC-446D420E9E5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2191996" cy="14414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541BD64-5133-32E8-0F39-DA7848A27D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3" y="764374"/>
            <a:ext cx="8610603" cy="1293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703170B-BDE7-5F6E-145E-23E3DB4264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396" cy="402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95EAF3-4C32-7A88-44F2-CB4061727AD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595360" y="6356351"/>
            <a:ext cx="291083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78EDC9BF-1F7C-4783-B7CB-F9908E371901}" type="datetime1">
              <a:rPr lang="it-IT"/>
              <a:pPr lvl="0"/>
              <a:t>08/12/2022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4E4522-A4B7-0DB1-283F-688E3EC0D22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85800" y="6355848"/>
            <a:ext cx="7772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3D65D7-B74D-E932-F232-A9C13F73747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62996" y="381003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05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46579788-3720-4533-BCE2-0D286A964458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4000" b="0" i="0" u="none" strike="noStrike" kern="1200" cap="all" spc="0" baseline="0">
          <a:solidFill>
            <a:srgbClr val="FFFFFF"/>
          </a:solidFill>
          <a:uFillTx/>
          <a:latin typeface="Century Gothic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it-IT" sz="2200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37C602B6-7BDC-0437-FDFF-420E123A25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73307" y="94128"/>
            <a:ext cx="8996077" cy="863486"/>
          </a:xfrm>
        </p:spPr>
        <p:txBody>
          <a:bodyPr/>
          <a:lstStyle/>
          <a:p>
            <a:pPr lvl="0"/>
            <a:r>
              <a:rPr lang="it-IT" sz="4000"/>
              <a:t>« IL DISASTRO DEL LAGO D’ARAL»</a:t>
            </a:r>
          </a:p>
        </p:txBody>
      </p:sp>
      <p:pic>
        <p:nvPicPr>
          <p:cNvPr id="3" name="Segnaposto contenuto 7">
            <a:extLst>
              <a:ext uri="{FF2B5EF4-FFF2-40B4-BE49-F238E27FC236}">
                <a16:creationId xmlns:a16="http://schemas.microsoft.com/office/drawing/2014/main" id="{42210548-C674-D9FA-3A5D-9F37800B4E3D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2299450" y="1519522"/>
            <a:ext cx="7180728" cy="49888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5FE797AE-D104-7774-2F82-A48CF19560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9" y="322728"/>
            <a:ext cx="10152519" cy="753035"/>
          </a:xfrm>
        </p:spPr>
        <p:txBody>
          <a:bodyPr/>
          <a:lstStyle/>
          <a:p>
            <a:pPr lvl="0"/>
            <a:r>
              <a:rPr lang="it-IT" sz="3200"/>
              <a:t>CHE COS’È IL LAGO DI ARAL</a:t>
            </a:r>
          </a:p>
        </p:txBody>
      </p:sp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2CC2EA82-F4F9-0B1A-BE84-EA31462CDE9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210485" y="1627092"/>
            <a:ext cx="5787091" cy="5082985"/>
          </a:xfrm>
        </p:spPr>
        <p:txBody>
          <a:bodyPr anchor="t"/>
          <a:lstStyle/>
          <a:p>
            <a:pPr marL="228600" lvl="0" indent="-228600">
              <a:buChar char="•"/>
            </a:pPr>
            <a:r>
              <a:rPr lang="it-IT" sz="1800"/>
              <a:t>IL LAGO DI ARAL ,TALVOLTA CHIAMATO MARE D’ARAL , ERA UN LAGO SALATO DI ORIGINE OCEANICA SITUATO ALLA FRONTIERA TRA L’UZBEKISTAN  E IL KAZAKISTAN</a:t>
            </a:r>
          </a:p>
        </p:txBody>
      </p:sp>
      <p:pic>
        <p:nvPicPr>
          <p:cNvPr id="4" name="Segnaposto contenuto 7">
            <a:extLst>
              <a:ext uri="{FF2B5EF4-FFF2-40B4-BE49-F238E27FC236}">
                <a16:creationId xmlns:a16="http://schemas.microsoft.com/office/drawing/2014/main" id="{8528C6BD-9FF6-3D68-EA0C-13BF38899A6D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93220" y="1277471"/>
            <a:ext cx="5688290" cy="543261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A035186E-ED4A-0FF0-E996-AD002AD66D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9" y="510985"/>
            <a:ext cx="9923919" cy="699250"/>
          </a:xfrm>
        </p:spPr>
        <p:txBody>
          <a:bodyPr/>
          <a:lstStyle/>
          <a:p>
            <a:pPr lvl="0"/>
            <a:r>
              <a:rPr lang="it-IT"/>
              <a:t>LA SUA STORIA</a:t>
            </a:r>
          </a:p>
        </p:txBody>
      </p:sp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41A6B2B2-6575-E23E-B1DF-7F51FB3EE25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74814" y="1694328"/>
            <a:ext cx="5190564" cy="4652686"/>
          </a:xfrm>
        </p:spPr>
        <p:txBody>
          <a:bodyPr anchor="t"/>
          <a:lstStyle/>
          <a:p>
            <a:pPr marL="228600" lvl="0" indent="-228600">
              <a:buChar char="•"/>
            </a:pPr>
            <a:r>
              <a:rPr lang="it-IT" sz="2200" dirty="0"/>
              <a:t>IL</a:t>
            </a:r>
            <a:r>
              <a:rPr lang="it-IT" sz="1800" dirty="0"/>
              <a:t> LAGO D’ARAL FINO AL 1960 ERA IL QUARTO LAGO DEL MONDO PER ESTENSIONE DOPO IL MAR CASPIO , IL LAGO SUPERIORE E IL LAGO VITTORIA</a:t>
            </a:r>
          </a:p>
          <a:p>
            <a:pPr marL="228600" lvl="0" indent="-228600">
              <a:buChar char="•"/>
            </a:pPr>
            <a:r>
              <a:rPr lang="it-IT" sz="1800" dirty="0"/>
              <a:t>LA SUA SUPERFICIE ERA DI 68.000 KM QUADRATI</a:t>
            </a:r>
          </a:p>
          <a:p>
            <a:pPr marL="228600" lvl="0" indent="-228600">
              <a:buChar char="•"/>
            </a:pPr>
            <a:r>
              <a:rPr lang="it-IT" sz="1800" dirty="0">
                <a:highlight>
                  <a:srgbClr val="FF0000"/>
                </a:highlight>
              </a:rPr>
              <a:t>LA SUA GRANDEZZA OGGI SI È RIDOTTA DEL 75% CIRCA </a:t>
            </a:r>
            <a:r>
              <a:rPr lang="it-IT" sz="1800" dirty="0"/>
              <a:t>, E LE SUE ACQUE SONO STATE QUASI COMPLETAMENTE PROSCIUGATE</a:t>
            </a:r>
            <a:endParaRPr lang="it-IT" sz="2200" dirty="0"/>
          </a:p>
        </p:txBody>
      </p:sp>
      <p:pic>
        <p:nvPicPr>
          <p:cNvPr id="4" name="Segnaposto contenuto 7">
            <a:extLst>
              <a:ext uri="{FF2B5EF4-FFF2-40B4-BE49-F238E27FC236}">
                <a16:creationId xmlns:a16="http://schemas.microsoft.com/office/drawing/2014/main" id="{532CFE21-C118-13FE-1CC7-C682BF5D7891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43358" y="1398492"/>
            <a:ext cx="5142384" cy="508298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16407EEF-4D68-46F6-7154-D775BBB116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8256" y="107579"/>
            <a:ext cx="11712385" cy="645456"/>
          </a:xfrm>
        </p:spPr>
        <p:txBody>
          <a:bodyPr/>
          <a:lstStyle/>
          <a:p>
            <a:pPr lvl="0"/>
            <a:r>
              <a:rPr lang="it-IT"/>
              <a:t>QUALI SONO STATE LE CAUSE DI QUESTO DISASTRO ECOLOGICO</a:t>
            </a:r>
          </a:p>
        </p:txBody>
      </p:sp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999B3179-2A97-05DD-343D-E5A309DBBA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88256" y="887507"/>
            <a:ext cx="6569735" cy="5862913"/>
          </a:xfrm>
        </p:spPr>
        <p:txBody>
          <a:bodyPr anchor="t"/>
          <a:lstStyle/>
          <a:p>
            <a:pPr marL="228600" lvl="0" indent="-228600">
              <a:lnSpc>
                <a:spcPct val="80000"/>
              </a:lnSpc>
              <a:buChar char="•"/>
            </a:pPr>
            <a:r>
              <a:rPr lang="it-IT" sz="1800" dirty="0"/>
              <a:t>A PARTIRE DAGLI ANNI 70’ IL REGIME SOVIETICO DEVIO’ IL CORSO DEI SUOI DUE IMMISSARI,L’AMU DARIA E IL SYR DARIA PER UTILIZZARE ENORMI QUANTITATIVI DI ACQUA IN MODO DA IRRIGARE LE PIANTAGIONI DI COTONE, CREATE NELLE ZONE CIRCOSTANTI.</a:t>
            </a:r>
          </a:p>
          <a:p>
            <a:pPr marL="228600" lvl="0" indent="-228600">
              <a:lnSpc>
                <a:spcPct val="80000"/>
              </a:lnSpc>
              <a:buChar char="•"/>
            </a:pPr>
            <a:r>
              <a:rPr lang="it-IT" sz="1800" dirty="0"/>
              <a:t>L’EVAPORAZIONE NATURALE DEL LAGO NON VENNE PIÙ CONTROBILANCIATA A SUFFICIENZA VENENDO A MANCARE I SUOI IMMISSARI.</a:t>
            </a:r>
          </a:p>
          <a:p>
            <a:pPr marL="228600" lvl="0" indent="-228600">
              <a:lnSpc>
                <a:spcPct val="80000"/>
              </a:lnSpc>
              <a:buChar char="•"/>
            </a:pPr>
            <a:r>
              <a:rPr lang="it-IT" sz="1800"/>
              <a:t>SEMPRE PER FAVORIRE LE COLTIVAZIONI DI COTONE FURONO IMPIEGATI DISERBANTI ALTAMENTE TOSSICI CHE INQUINARONO IL TERRENO CIRCOSTANTE DEPOSITANDOSI SUL FONDO DEL BACINO CHE NON HA EMISSARI.</a:t>
            </a:r>
          </a:p>
          <a:p>
            <a:pPr marL="228600" lvl="0" indent="-228600">
              <a:lnSpc>
                <a:spcPct val="80000"/>
              </a:lnSpc>
              <a:buChar char="•"/>
            </a:pPr>
            <a:endParaRPr lang="it-IT" sz="1800" dirty="0"/>
          </a:p>
          <a:p>
            <a:pPr marL="228600" lvl="0" indent="-228600">
              <a:lnSpc>
                <a:spcPct val="80000"/>
              </a:lnSpc>
              <a:buChar char="•"/>
            </a:pPr>
            <a:endParaRPr lang="it-IT" sz="1800" dirty="0"/>
          </a:p>
          <a:p>
            <a:pPr lvl="0">
              <a:lnSpc>
                <a:spcPct val="80000"/>
              </a:lnSpc>
            </a:pPr>
            <a:r>
              <a:rPr lang="it-IT" sz="1800" dirty="0"/>
              <a:t>QUELLA CHE RIMANE OGGI È UN’AREA DESERTICA E TOSSICA</a:t>
            </a:r>
          </a:p>
          <a:p>
            <a:pPr marL="228600" lvl="0" indent="-228600">
              <a:lnSpc>
                <a:spcPct val="80000"/>
              </a:lnSpc>
              <a:buChar char="•"/>
            </a:pPr>
            <a:endParaRPr lang="it-IT" sz="1800" dirty="0"/>
          </a:p>
          <a:p>
            <a:pPr marL="228600" lvl="0" indent="-228600">
              <a:lnSpc>
                <a:spcPct val="80000"/>
              </a:lnSpc>
              <a:buChar char="•"/>
            </a:pPr>
            <a:endParaRPr lang="it-IT" sz="1800" dirty="0"/>
          </a:p>
          <a:p>
            <a:pPr lvl="0">
              <a:lnSpc>
                <a:spcPct val="80000"/>
              </a:lnSpc>
            </a:pPr>
            <a:r>
              <a:rPr lang="it-IT" sz="1800" dirty="0"/>
              <a:t>  </a:t>
            </a:r>
          </a:p>
          <a:p>
            <a:pPr lvl="0">
              <a:lnSpc>
                <a:spcPct val="80000"/>
              </a:lnSpc>
            </a:pPr>
            <a:endParaRPr lang="it-IT" sz="1800" dirty="0"/>
          </a:p>
          <a:p>
            <a:pPr lvl="0">
              <a:lnSpc>
                <a:spcPct val="80000"/>
              </a:lnSpc>
            </a:pPr>
            <a:endParaRPr lang="it-IT" sz="1800" dirty="0"/>
          </a:p>
        </p:txBody>
      </p:sp>
      <p:pic>
        <p:nvPicPr>
          <p:cNvPr id="4" name="Segnaposto contenuto 6">
            <a:extLst>
              <a:ext uri="{FF2B5EF4-FFF2-40B4-BE49-F238E27FC236}">
                <a16:creationId xmlns:a16="http://schemas.microsoft.com/office/drawing/2014/main" id="{A5025908-148C-257A-6D57-9977472705AD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6929442" y="1471617"/>
            <a:ext cx="4971199" cy="5014907"/>
          </a:xfrm>
        </p:spPr>
      </p:pic>
      <p:sp>
        <p:nvSpPr>
          <p:cNvPr id="5" name="Freccia in giù 8">
            <a:extLst>
              <a:ext uri="{FF2B5EF4-FFF2-40B4-BE49-F238E27FC236}">
                <a16:creationId xmlns:a16="http://schemas.microsoft.com/office/drawing/2014/main" id="{CD9AB23F-8EF9-7240-5227-45CCD82D9D00}"/>
              </a:ext>
            </a:extLst>
          </p:cNvPr>
          <p:cNvSpPr/>
          <p:nvPr/>
        </p:nvSpPr>
        <p:spPr>
          <a:xfrm>
            <a:off x="3005422" y="3926543"/>
            <a:ext cx="470650" cy="753035"/>
          </a:xfrm>
          <a:custGeom>
            <a:avLst>
              <a:gd name="f0" fmla="val 148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DF2E28"/>
          </a:solidFill>
          <a:ln w="12701" cap="flat">
            <a:solidFill>
              <a:srgbClr val="A41F1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3">
            <a:extLst>
              <a:ext uri="{FF2B5EF4-FFF2-40B4-BE49-F238E27FC236}">
                <a16:creationId xmlns:a16="http://schemas.microsoft.com/office/drawing/2014/main" id="{2A26401B-5D8D-F24D-3DC3-74966A5C8F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2385" y="1734671"/>
            <a:ext cx="5715192" cy="4800600"/>
          </a:xfrm>
        </p:spPr>
        <p:txBody>
          <a:bodyPr anchor="t"/>
          <a:lstStyle/>
          <a:p>
            <a:pPr marL="228600" lvl="0" indent="-228600">
              <a:buChar char="•"/>
            </a:pPr>
            <a:r>
              <a:rPr lang="it-IT" sz="1800"/>
              <a:t>IL MARE D’ARAL ERA POPOLATO DA ABBONDANTI SPECIE ITTICHE (PESCI) E VEGETALI, MA A SEGUITO DELL’EVAPORAZIONE DELL’ACQUA LA CONCENTRAZIONE DI SALE HA RESO IMPOSSIBILE LA SOPRAVVIVENZA DEI PESCI.</a:t>
            </a:r>
          </a:p>
          <a:p>
            <a:pPr marL="228600" lvl="0" indent="-228600">
              <a:buChar char="•"/>
            </a:pPr>
            <a:r>
              <a:rPr lang="it-IT" sz="1800"/>
              <a:t>LA MANCANZA DI ROTAZIONE DELL COLTURE HA IMPOVERITO IL TERRENO.</a:t>
            </a:r>
          </a:p>
          <a:p>
            <a:pPr marL="228600" lvl="0" indent="-228600">
              <a:buChar char="•"/>
            </a:pPr>
            <a:r>
              <a:rPr lang="it-IT" sz="1800"/>
              <a:t>I PESTICIDI DEPOSITATI SUL FONDO DEL  BACINO ORMAI PROSCIUGATO, CAUSANO TEMPESTE DI SABBIA TOSSICA, CHE CONTAMINA ANCHE LE AREE CIRCOSTANTI  </a:t>
            </a:r>
          </a:p>
        </p:txBody>
      </p:sp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2BAF9771-BA64-E3C2-9190-16D2F0C2A1E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282385" y="147922"/>
            <a:ext cx="11564471" cy="685800"/>
          </a:xfrm>
        </p:spPr>
        <p:txBody>
          <a:bodyPr/>
          <a:lstStyle/>
          <a:p>
            <a:pPr lvl="0"/>
            <a:r>
              <a:rPr lang="it-IT"/>
              <a:t>QUALI FURONO LE CONSEGUENZE</a:t>
            </a:r>
          </a:p>
        </p:txBody>
      </p:sp>
      <p:pic>
        <p:nvPicPr>
          <p:cNvPr id="4" name="Segnaposto contenuto 7">
            <a:extLst>
              <a:ext uri="{FF2B5EF4-FFF2-40B4-BE49-F238E27FC236}">
                <a16:creationId xmlns:a16="http://schemas.microsoft.com/office/drawing/2014/main" id="{BA6B1129-8972-2210-0EBA-CF213452BA29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6629400" y="1613650"/>
            <a:ext cx="5217456" cy="49216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DC72384F-28A5-89AC-AEDE-A6161638DD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9" y="257175"/>
            <a:ext cx="10429865" cy="900117"/>
          </a:xfrm>
        </p:spPr>
        <p:txBody>
          <a:bodyPr/>
          <a:lstStyle/>
          <a:p>
            <a:pPr lvl="0"/>
            <a:r>
              <a:rPr lang="it-IT" sz="3200"/>
              <a:t>PROGETTO  ‘’GREEN ARAL SEA INITIATIVE’’</a:t>
            </a:r>
          </a:p>
        </p:txBody>
      </p:sp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6991E0E3-9F13-5DF6-E888-B5F9783B241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204789" y="1871667"/>
            <a:ext cx="6538910" cy="4729157"/>
          </a:xfrm>
        </p:spPr>
        <p:txBody>
          <a:bodyPr anchor="t"/>
          <a:lstStyle/>
          <a:p>
            <a:pPr lvl="0"/>
            <a:r>
              <a:rPr lang="it-IT" sz="1800"/>
              <a:t>11 MARZO DEL 2020 È PARTITO UN PROGETTO CHE PREVEDE LA PIANTUMAZIONI DI 100 ETTARI DI FORESTA CHE SARÀ IN GRADO DI ACCUMULARE ACQUA AL PROPRIO INTERNO ED ESSERE SOPRATTUTTO UN COMBUSTIBILE ECONOMICO.</a:t>
            </a:r>
          </a:p>
          <a:p>
            <a:pPr lvl="0"/>
            <a:endParaRPr lang="it-IT" sz="1800"/>
          </a:p>
          <a:p>
            <a:pPr lvl="0"/>
            <a:r>
              <a:rPr lang="it-IT" sz="1800"/>
              <a:t>AUMENTANDO COSÌ L'UMIDITÀ DELL’AREA SI RIDURRANNO ANCHE LE TEMPESTE DI SABBIA AVVELENATA.</a:t>
            </a:r>
          </a:p>
          <a:p>
            <a:pPr lvl="0"/>
            <a:endParaRPr lang="it-IT" sz="1800"/>
          </a:p>
          <a:p>
            <a:pPr lvl="0"/>
            <a:r>
              <a:rPr lang="it-IT" sz="1800"/>
              <a:t>QUESTA INIZIATIVA PERMETTERÀ DI CREARE UN POLMONE VERDE CHE DARÀ BENEFICIO ALLE POPOLAZIONI LOCALI.</a:t>
            </a:r>
          </a:p>
          <a:p>
            <a:pPr lvl="0"/>
            <a:endParaRPr lang="it-IT" sz="1800"/>
          </a:p>
          <a:p>
            <a:pPr lvl="0"/>
            <a:r>
              <a:rPr lang="it-IT" sz="1800"/>
              <a:t>INOLTRE IL KAZAKISTAN SACRIFICHERÀ UNA QUOTA D’ACQUA DEL SYR DARIA PER RIPRISTINARLO.</a:t>
            </a:r>
          </a:p>
        </p:txBody>
      </p:sp>
      <p:pic>
        <p:nvPicPr>
          <p:cNvPr id="4" name="Segnaposto contenuto 9">
            <a:extLst>
              <a:ext uri="{FF2B5EF4-FFF2-40B4-BE49-F238E27FC236}">
                <a16:creationId xmlns:a16="http://schemas.microsoft.com/office/drawing/2014/main" id="{306F48B9-080F-9EA4-70D7-1003B7339127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6743700" y="1600200"/>
            <a:ext cx="5448296" cy="50006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TM04033937%5b%5bfn=Scia%20di%20vapore%5d%5d</Template>
  <TotalTime>168</TotalTime>
  <Words>354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Scia di vapore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–EDUCAZIONE CIVICA</dc:title>
  <dc:creator>dario</dc:creator>
  <cp:lastModifiedBy>dario</cp:lastModifiedBy>
  <cp:revision>10</cp:revision>
  <dcterms:created xsi:type="dcterms:W3CDTF">2022-11-23T13:02:06Z</dcterms:created>
  <dcterms:modified xsi:type="dcterms:W3CDTF">2022-12-08T20:38:17Z</dcterms:modified>
</cp:coreProperties>
</file>